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sldIdLst>
    <p:sldId id="272" r:id="rId2"/>
    <p:sldId id="340" r:id="rId3"/>
    <p:sldId id="341" r:id="rId4"/>
    <p:sldId id="342" r:id="rId5"/>
    <p:sldId id="343" r:id="rId6"/>
    <p:sldId id="344" r:id="rId7"/>
    <p:sldId id="334" r:id="rId8"/>
    <p:sldId id="352" r:id="rId9"/>
    <p:sldId id="353" r:id="rId10"/>
    <p:sldId id="378" r:id="rId11"/>
    <p:sldId id="373" r:id="rId12"/>
    <p:sldId id="313" r:id="rId13"/>
    <p:sldId id="377" r:id="rId14"/>
    <p:sldId id="376" r:id="rId15"/>
    <p:sldId id="312" r:id="rId16"/>
    <p:sldId id="347" r:id="rId17"/>
    <p:sldId id="351" r:id="rId18"/>
    <p:sldId id="350" r:id="rId19"/>
    <p:sldId id="364" r:id="rId20"/>
    <p:sldId id="365" r:id="rId21"/>
    <p:sldId id="354" r:id="rId22"/>
    <p:sldId id="355" r:id="rId23"/>
    <p:sldId id="358" r:id="rId24"/>
    <p:sldId id="356" r:id="rId25"/>
    <p:sldId id="357" r:id="rId26"/>
    <p:sldId id="374" r:id="rId27"/>
    <p:sldId id="375" r:id="rId28"/>
    <p:sldId id="359" r:id="rId29"/>
    <p:sldId id="360" r:id="rId30"/>
    <p:sldId id="361" r:id="rId31"/>
    <p:sldId id="362" r:id="rId32"/>
    <p:sldId id="367" r:id="rId33"/>
    <p:sldId id="368" r:id="rId34"/>
    <p:sldId id="369" r:id="rId35"/>
    <p:sldId id="370" r:id="rId36"/>
    <p:sldId id="371" r:id="rId37"/>
    <p:sldId id="372" r:id="rId38"/>
    <p:sldId id="366" r:id="rId39"/>
    <p:sldId id="346" r:id="rId40"/>
    <p:sldId id="310" r:id="rId41"/>
    <p:sldId id="317" r:id="rId42"/>
    <p:sldId id="318" r:id="rId43"/>
    <p:sldId id="319" r:id="rId44"/>
    <p:sldId id="322" r:id="rId45"/>
    <p:sldId id="327" r:id="rId46"/>
    <p:sldId id="328" r:id="rId47"/>
    <p:sldId id="333" r:id="rId48"/>
    <p:sldId id="284" r:id="rId4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頁首版面配置區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2051" name="日期版面配置區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6472A44-18EF-4C1D-B48B-8EB6BC387337}" type="datetime1">
              <a:rPr lang="en-US" altLang="zh-CN"/>
              <a:pPr>
                <a:defRPr/>
              </a:pPr>
              <a:t>2/12/2015</a:t>
            </a:fld>
            <a:endParaRPr lang="zh-TW" altLang="zh-CN"/>
          </a:p>
        </p:txBody>
      </p:sp>
      <p:sp>
        <p:nvSpPr>
          <p:cNvPr id="49156" name="投影片圖像版面配置區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備忘稿版面配置區 4"/>
          <p:cNvSpPr>
            <a:spLocks noGrp="1" noRot="1" noChangeAspec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 smtClean="0"/>
              <a:t>按一下以編輯母片文字樣式</a:t>
            </a:r>
          </a:p>
          <a:p>
            <a:pPr lvl="1"/>
            <a:r>
              <a:rPr lang="zh-CN" noProof="0" smtClean="0"/>
              <a:t>第二層</a:t>
            </a:r>
          </a:p>
          <a:p>
            <a:pPr lvl="2"/>
            <a:r>
              <a:rPr lang="zh-CN" noProof="0" smtClean="0"/>
              <a:t>第三層</a:t>
            </a:r>
          </a:p>
          <a:p>
            <a:pPr lvl="3"/>
            <a:r>
              <a:rPr lang="zh-CN" noProof="0" smtClean="0"/>
              <a:t>第四層</a:t>
            </a:r>
          </a:p>
          <a:p>
            <a:pPr lvl="4"/>
            <a:r>
              <a:rPr lang="zh-CN" noProof="0" smtClean="0"/>
              <a:t>第五層</a:t>
            </a:r>
          </a:p>
        </p:txBody>
      </p:sp>
      <p:sp>
        <p:nvSpPr>
          <p:cNvPr id="2054" name="頁尾版面配置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2055" name="投影片編號版面配置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B1E4035-B642-4A9E-9806-52769BCC4A70}" type="slidenum">
              <a:rPr lang="zh-TW" altLang="zh-CN"/>
              <a:pPr>
                <a:defRPr/>
              </a:pPr>
              <a:t>‹#›</a:t>
            </a:fld>
            <a:endParaRPr lang="zh-TW" altLang="zh-CN"/>
          </a:p>
        </p:txBody>
      </p:sp>
    </p:spTree>
    <p:extLst>
      <p:ext uri="{BB962C8B-B14F-4D97-AF65-F5344CB8AC3E}">
        <p14:creationId xmlns:p14="http://schemas.microsoft.com/office/powerpoint/2010/main" val="3736447512"/>
      </p:ext>
    </p:extLst>
  </p:cSld>
  <p:clrMap bg1="dk2" tx1="lt1" bg2="dk1" tx2="lt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7F749-7DA5-40DD-A883-AAFDEA4728BF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4B06-EB7D-4093-AF9F-4B720B17C9A7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925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9B91D-B500-41DD-8877-AD2BB78E674F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3C92F-C390-46A8-8AC5-5A4B14736F10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95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883CE-0FEC-4EA4-86D2-015561D41616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3A9F4-51D1-43ED-8E2A-8558000A8404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720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CDE4-12A4-42D7-A658-70C52FFF8DBB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5730A-77F4-47F6-93FD-62AF3B0D4BC5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88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6C23-18E2-43EA-A23D-3CD68F049714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17A-1CE0-483C-949D-B7EDE993058B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928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A28C4-12C9-4186-8850-743B5786B87B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4AF1-3F65-4922-B190-A057AD28D031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987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C7674-D68F-41D6-A409-C32CC1240BDE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47CE2-B11D-4FC5-829C-13B23959D929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991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0873E-E878-4BF0-A0F0-4A19BC5AB878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22707-AEB0-4E02-810A-AAF2C6A22107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77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110F-BF17-4D25-8251-41C139BD3590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D184F-0967-4784-9589-815E184005DD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114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5FA14-BC0C-4E3F-A191-22303D28ED7F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49F79-5E1A-4291-8050-D8D6DECDEE7B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4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BA25-1BC3-4EC7-B103-07DFE41CACF7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D239-9927-4AB5-8A51-C00D101CB98D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601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5262563" y="4076700"/>
            <a:ext cx="1397000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 bwMode="auto">
            <a:xfrm>
              <a:off x="537" y="379"/>
              <a:ext cx="259" cy="451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 bwMode="auto">
            <a:xfrm>
              <a:off x="272" y="460"/>
              <a:ext cx="250" cy="329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 bwMode="auto">
            <a:xfrm>
              <a:off x="200" y="399"/>
              <a:ext cx="238" cy="313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 bwMode="auto">
            <a:xfrm>
              <a:off x="469" y="299"/>
              <a:ext cx="112" cy="52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 bwMode="auto">
            <a:xfrm>
              <a:off x="506" y="200"/>
              <a:ext cx="109" cy="63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 bwMode="auto">
            <a:xfrm>
              <a:off x="358" y="2"/>
              <a:ext cx="118" cy="168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 bwMode="auto">
            <a:xfrm>
              <a:off x="313" y="184"/>
              <a:ext cx="206" cy="127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 bwMode="auto">
            <a:xfrm>
              <a:off x="73" y="63"/>
              <a:ext cx="278" cy="107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未知"/>
            <p:cNvSpPr>
              <a:spLocks noChangeAspect="1"/>
            </p:cNvSpPr>
            <p:nvPr/>
          </p:nvSpPr>
          <p:spPr bwMode="auto">
            <a:xfrm>
              <a:off x="2" y="494"/>
              <a:ext cx="370" cy="483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 bwMode="auto">
          <a:xfrm>
            <a:off x="2130425" y="4749800"/>
            <a:ext cx="7013575" cy="2135188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單擊此處編輯母版標題樣式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單擊此處編輯母版文本樣式</a:t>
            </a:r>
          </a:p>
          <a:p>
            <a:pPr lvl="1"/>
            <a:r>
              <a:rPr lang="zh-CN" smtClean="0"/>
              <a:t>第二級</a:t>
            </a:r>
          </a:p>
          <a:p>
            <a:pPr lvl="2"/>
            <a:r>
              <a:rPr lang="zh-CN" smtClean="0"/>
              <a:t>第三級</a:t>
            </a:r>
          </a:p>
          <a:p>
            <a:pPr lvl="3"/>
            <a:r>
              <a:rPr lang="zh-CN" smtClean="0"/>
              <a:t>第四級</a:t>
            </a:r>
          </a:p>
          <a:p>
            <a:pPr lvl="4"/>
            <a:r>
              <a:rPr lang="zh-CN" smtClean="0"/>
              <a:t>第五級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ea"/>
                <a:ea typeface="+mn-ea"/>
              </a:defRPr>
            </a:lvl1pPr>
          </a:lstStyle>
          <a:p>
            <a:pPr>
              <a:defRPr/>
            </a:pPr>
            <a:fld id="{BDE7E994-142E-490B-A33D-590718246AD2}" type="datetime1">
              <a:rPr lang="en-US" altLang="zh-CN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ea"/>
                <a:ea typeface="+mn-ea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ea"/>
                <a:ea typeface="+mn-ea"/>
              </a:defRPr>
            </a:lvl1pPr>
          </a:lstStyle>
          <a:p>
            <a:pPr>
              <a:defRPr/>
            </a:pPr>
            <a:fld id="{C3443C96-16DD-4F4F-8015-266FC9499DB7}" type="slidenum">
              <a:rPr lang="zh-TW" altLang="zh-CN"/>
              <a:pPr>
                <a:defRPr/>
              </a:pPr>
              <a:t>‹#›</a:t>
            </a:fld>
            <a:endParaRPr lang="zh-TW" altLang="zh-CN" sz="1800">
              <a:latin typeface="+mn-lt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 bwMode="auto">
          <a:xfrm>
            <a:off x="1692275" y="4411663"/>
            <a:ext cx="1866900" cy="2330450"/>
            <a:chOff x="0" y="0"/>
            <a:chExt cx="1188" cy="1367"/>
          </a:xfrm>
        </p:grpSpPr>
        <p:sp>
          <p:nvSpPr>
            <p:cNvPr id="2055" name="未知"/>
            <p:cNvSpPr>
              <a:spLocks noChangeAspect="1"/>
            </p:cNvSpPr>
            <p:nvPr/>
          </p:nvSpPr>
          <p:spPr bwMode="auto">
            <a:xfrm>
              <a:off x="698" y="345"/>
              <a:ext cx="490" cy="53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6" name="未知"/>
            <p:cNvSpPr>
              <a:spLocks noChangeAspect="1"/>
            </p:cNvSpPr>
            <p:nvPr/>
          </p:nvSpPr>
          <p:spPr bwMode="auto">
            <a:xfrm>
              <a:off x="592" y="513"/>
              <a:ext cx="163" cy="53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7" name="未知"/>
            <p:cNvSpPr>
              <a:spLocks noChangeAspect="1"/>
            </p:cNvSpPr>
            <p:nvPr/>
          </p:nvSpPr>
          <p:spPr bwMode="auto">
            <a:xfrm>
              <a:off x="297" y="499"/>
              <a:ext cx="352" cy="408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 bwMode="auto">
            <a:xfrm>
              <a:off x="576" y="274"/>
              <a:ext cx="125" cy="11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 bwMode="auto">
            <a:xfrm>
              <a:off x="556" y="175"/>
              <a:ext cx="161" cy="7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 bwMode="auto">
            <a:xfrm>
              <a:off x="279" y="2"/>
              <a:ext cx="186" cy="21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1" name="未知"/>
            <p:cNvSpPr>
              <a:spLocks noChangeAspect="1"/>
            </p:cNvSpPr>
            <p:nvPr/>
          </p:nvSpPr>
          <p:spPr bwMode="auto">
            <a:xfrm>
              <a:off x="340" y="254"/>
              <a:ext cx="277" cy="15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2" name="未知"/>
            <p:cNvSpPr>
              <a:spLocks noChangeAspect="1"/>
            </p:cNvSpPr>
            <p:nvPr/>
          </p:nvSpPr>
          <p:spPr bwMode="auto">
            <a:xfrm>
              <a:off x="2" y="120"/>
              <a:ext cx="302" cy="27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 bwMode="auto">
            <a:xfrm>
              <a:off x="206" y="630"/>
              <a:ext cx="375" cy="737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 bwMode="auto">
          <a:xfrm>
            <a:off x="2282825" y="2293938"/>
            <a:ext cx="6897688" cy="4591050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2" name="副標題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5445125"/>
            <a:ext cx="6400800" cy="1152525"/>
          </a:xfrm>
        </p:spPr>
        <p:txBody>
          <a:bodyPr/>
          <a:lstStyle/>
          <a:p>
            <a:pPr marL="342900" indent="-342900" eaLnBrk="1" hangingPunct="1"/>
            <a:r>
              <a:rPr lang="zh-CN" sz="3600" b="1" smtClean="0"/>
              <a:t>主典興業股份有限公司</a:t>
            </a:r>
            <a:endParaRPr lang="zh-CN" smtClean="0"/>
          </a:p>
        </p:txBody>
      </p:sp>
      <p:sp>
        <p:nvSpPr>
          <p:cNvPr id="2053" name="標題 1"/>
          <p:cNvSpPr txBox="1">
            <a:spLocks noChangeArrowheads="1"/>
          </p:cNvSpPr>
          <p:nvPr/>
        </p:nvSpPr>
        <p:spPr bwMode="auto">
          <a:xfrm>
            <a:off x="1268413" y="992188"/>
            <a:ext cx="66976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sz="6000">
                <a:ea typeface="SimSun" pitchFamily="2" charset="-122"/>
              </a:rPr>
              <a:t>主典綠能創新設計</a:t>
            </a:r>
            <a:endParaRPr lang="zh-CN">
              <a:ea typeface="SimSun" pitchFamily="2" charset="-122"/>
            </a:endParaRPr>
          </a:p>
        </p:txBody>
      </p:sp>
      <p:sp>
        <p:nvSpPr>
          <p:cNvPr id="2054" name="標題 1"/>
          <p:cNvSpPr txBox="1">
            <a:spLocks noChangeArrowheads="1"/>
          </p:cNvSpPr>
          <p:nvPr/>
        </p:nvSpPr>
        <p:spPr bwMode="auto">
          <a:xfrm>
            <a:off x="3230563" y="2770188"/>
            <a:ext cx="3373437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6000"/>
              <a:t>魚菜共生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/>
              <a:t>灌溉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峻溝水力發電</a:t>
            </a:r>
            <a:endParaRPr lang="zh-TW" altLang="en-US" dirty="0"/>
          </a:p>
        </p:txBody>
      </p:sp>
      <p:pic>
        <p:nvPicPr>
          <p:cNvPr id="5" name="MVI_325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EFCDE4-12A4-42D7-A658-70C52FFF8DBB}" type="datetime1">
              <a:rPr lang="en-US" altLang="zh-CN" smtClean="0"/>
              <a:pPr>
                <a:defRPr/>
              </a:pPr>
              <a:t>2/12/2015</a:t>
            </a:fld>
            <a:endParaRPr lang="zh-TW" altLang="zh-CN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50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04813"/>
            <a:ext cx="7921625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584684"/>
            <a:ext cx="8883836" cy="52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57469" cy="639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2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 noChangeAspect="1"/>
          </p:cNvGrpSpPr>
          <p:nvPr/>
        </p:nvGrpSpPr>
        <p:grpSpPr bwMode="auto">
          <a:xfrm>
            <a:off x="827088" y="188913"/>
            <a:ext cx="7272337" cy="6472237"/>
            <a:chOff x="0" y="0"/>
            <a:chExt cx="5789438" cy="5491368"/>
          </a:xfrm>
        </p:grpSpPr>
        <p:pic>
          <p:nvPicPr>
            <p:cNvPr id="1229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89438" cy="549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0" y="1496736"/>
              <a:ext cx="3024336" cy="2386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2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 noChangeAspect="1"/>
          </p:cNvGrpSpPr>
          <p:nvPr/>
        </p:nvGrpSpPr>
        <p:grpSpPr bwMode="auto">
          <a:xfrm>
            <a:off x="611188" y="542925"/>
            <a:ext cx="7848600" cy="5768975"/>
            <a:chOff x="0" y="0"/>
            <a:chExt cx="6197597" cy="4929907"/>
          </a:xfrm>
        </p:grpSpPr>
        <p:pic>
          <p:nvPicPr>
            <p:cNvPr id="133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97597" cy="492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054" y="1368152"/>
              <a:ext cx="3581488" cy="267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8228012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49275"/>
            <a:ext cx="4740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765175"/>
            <a:ext cx="325596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/>
          <p:cNvGrpSpPr>
            <a:grpSpLocks noChangeAspect="1"/>
          </p:cNvGrpSpPr>
          <p:nvPr/>
        </p:nvGrpSpPr>
        <p:grpSpPr bwMode="auto">
          <a:xfrm>
            <a:off x="34925" y="1865313"/>
            <a:ext cx="9317038" cy="3868737"/>
            <a:chOff x="0" y="0"/>
            <a:chExt cx="8668569" cy="3508117"/>
          </a:xfrm>
        </p:grpSpPr>
        <p:pic>
          <p:nvPicPr>
            <p:cNvPr id="1638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150" y="0"/>
              <a:ext cx="4774419" cy="305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89" name="Group 5"/>
            <p:cNvGrpSpPr>
              <a:grpSpLocks noChangeAspect="1"/>
            </p:cNvGrpSpPr>
            <p:nvPr/>
          </p:nvGrpSpPr>
          <p:grpSpPr bwMode="auto">
            <a:xfrm>
              <a:off x="0" y="51733"/>
              <a:ext cx="3888432" cy="3456384"/>
              <a:chOff x="0" y="0"/>
              <a:chExt cx="3888432" cy="3456384"/>
            </a:xfrm>
          </p:grpSpPr>
          <p:pic>
            <p:nvPicPr>
              <p:cNvPr id="16390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888432" cy="1227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74" y="1512168"/>
                <a:ext cx="3460242" cy="194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36675"/>
            <a:ext cx="309403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44538"/>
            <a:ext cx="3257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77938"/>
            <a:ext cx="3502025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63575"/>
            <a:ext cx="34385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AutoShape 2"/>
          <p:cNvSpPr>
            <a:spLocks noChangeAspect="1" noChangeArrowheads="1"/>
          </p:cNvSpPr>
          <p:nvPr/>
        </p:nvSpPr>
        <p:spPr bwMode="auto">
          <a:xfrm>
            <a:off x="155575" y="-136525"/>
            <a:ext cx="3048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17415" name="AutoShape 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17416" name="AutoShape 6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17417" name="AutoShape 8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17418" name="AutoShape 10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pic>
        <p:nvPicPr>
          <p:cNvPr id="1741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429000"/>
            <a:ext cx="30670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304323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 noChangeAspect="1"/>
          </p:cNvGrpSpPr>
          <p:nvPr/>
        </p:nvGrpSpPr>
        <p:grpSpPr bwMode="auto">
          <a:xfrm>
            <a:off x="560388" y="655638"/>
            <a:ext cx="8208962" cy="5437187"/>
            <a:chOff x="0" y="0"/>
            <a:chExt cx="3681983" cy="2862833"/>
          </a:xfrm>
        </p:grpSpPr>
        <p:pic>
          <p:nvPicPr>
            <p:cNvPr id="1843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62658"/>
              <a:ext cx="1828800" cy="140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9525"/>
              <a:ext cx="1752600" cy="138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858" y="0"/>
              <a:ext cx="1762125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808" y="1462658"/>
              <a:ext cx="1781175" cy="138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549275"/>
            <a:ext cx="5903912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 noChangeAspect="1"/>
          </p:cNvGrpSpPr>
          <p:nvPr/>
        </p:nvGrpSpPr>
        <p:grpSpPr bwMode="auto">
          <a:xfrm>
            <a:off x="611188" y="771525"/>
            <a:ext cx="8062912" cy="5314950"/>
            <a:chOff x="0" y="0"/>
            <a:chExt cx="8061769" cy="5314950"/>
          </a:xfrm>
        </p:grpSpPr>
        <p:pic>
          <p:nvPicPr>
            <p:cNvPr id="1945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38575" cy="531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059" y="0"/>
              <a:ext cx="3832710" cy="5286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spect="1" noChangeArrowheads="1"/>
          </p:cNvSpPr>
          <p:nvPr/>
        </p:nvSpPr>
        <p:spPr bwMode="auto">
          <a:xfrm>
            <a:off x="155575" y="-136525"/>
            <a:ext cx="3048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0483" name="AutoShape 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0484" name="AutoShape 6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0485" name="AutoShape 8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0486" name="AutoShape 10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582613"/>
            <a:ext cx="3938587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765175"/>
            <a:ext cx="2776538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spect="1" noChangeArrowheads="1"/>
          </p:cNvSpPr>
          <p:nvPr/>
        </p:nvSpPr>
        <p:spPr bwMode="auto">
          <a:xfrm>
            <a:off x="155575" y="-136525"/>
            <a:ext cx="3048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1507" name="AutoShape 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1508" name="AutoShape 6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1509" name="AutoShape 8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1510" name="AutoShape 10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grpSp>
        <p:nvGrpSpPr>
          <p:cNvPr id="21511" name="Group 7"/>
          <p:cNvGrpSpPr>
            <a:grpSpLocks noChangeAspect="1"/>
          </p:cNvGrpSpPr>
          <p:nvPr/>
        </p:nvGrpSpPr>
        <p:grpSpPr bwMode="auto">
          <a:xfrm>
            <a:off x="917575" y="687388"/>
            <a:ext cx="7912100" cy="5916612"/>
            <a:chOff x="0" y="0"/>
            <a:chExt cx="6903169" cy="4647605"/>
          </a:xfrm>
        </p:grpSpPr>
        <p:pic>
          <p:nvPicPr>
            <p:cNvPr id="215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745" y="15912"/>
              <a:ext cx="3816424" cy="448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11103" cy="4647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spect="1" noChangeArrowheads="1"/>
          </p:cNvSpPr>
          <p:nvPr/>
        </p:nvSpPr>
        <p:spPr bwMode="auto">
          <a:xfrm>
            <a:off x="155575" y="-136525"/>
            <a:ext cx="3048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2531" name="AutoShape 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2532" name="AutoShape 6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2533" name="AutoShape 8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22534" name="AutoShape 10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/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11188"/>
            <a:ext cx="316865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2125"/>
            <a:ext cx="87788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894762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111125"/>
            <a:ext cx="223678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smtClean="0">
                <a:solidFill>
                  <a:schemeClr val="accent1"/>
                </a:solidFill>
                <a:latin typeface="Times New Roman" pitchFamily="18" charset="0"/>
                <a:sym typeface="Times New Roman" pitchFamily="18" charset="0"/>
              </a:rPr>
              <a:t>半圓形葉片構造示意圖</a:t>
            </a:r>
            <a:endParaRPr lang="zh-CN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t="23332" r="20439" b="21141"/>
          <a:stretch>
            <a:fillRect/>
          </a:stretch>
        </p:blipFill>
        <p:spPr bwMode="auto">
          <a:xfrm>
            <a:off x="561975" y="2889250"/>
            <a:ext cx="35147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8" t="26175" r="30962" b="11504"/>
          <a:stretch>
            <a:fillRect/>
          </a:stretch>
        </p:blipFill>
        <p:spPr bwMode="auto">
          <a:xfrm>
            <a:off x="4302125" y="1989138"/>
            <a:ext cx="35433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28943" r="5876" b="17250"/>
          <a:stretch>
            <a:fillRect/>
          </a:stretch>
        </p:blipFill>
        <p:spPr bwMode="auto">
          <a:xfrm>
            <a:off x="446088" y="3090863"/>
            <a:ext cx="8221662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smtClean="0">
                <a:solidFill>
                  <a:schemeClr val="accent1"/>
                </a:solidFill>
                <a:latin typeface="Times New Roman" pitchFamily="18" charset="0"/>
                <a:sym typeface="Times New Roman" pitchFamily="18" charset="0"/>
              </a:rPr>
              <a:t>模擬分析邊界設定</a:t>
            </a:r>
            <a:endParaRPr lang="zh-CN" smtClean="0"/>
          </a:p>
        </p:txBody>
      </p:sp>
      <p:sp>
        <p:nvSpPr>
          <p:cNvPr id="26628" name="直線接點 46"/>
          <p:cNvSpPr>
            <a:spLocks noChangeShapeType="1"/>
          </p:cNvSpPr>
          <p:nvPr/>
        </p:nvSpPr>
        <p:spPr bwMode="auto">
          <a:xfrm>
            <a:off x="2170113" y="2908300"/>
            <a:ext cx="241300" cy="881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9" name="文字方塊 47"/>
          <p:cNvSpPr txBox="1">
            <a:spLocks noChangeArrowheads="1"/>
          </p:cNvSpPr>
          <p:nvPr/>
        </p:nvSpPr>
        <p:spPr bwMode="auto">
          <a:xfrm>
            <a:off x="1422400" y="2476500"/>
            <a:ext cx="16192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旋轉區</a:t>
            </a:r>
          </a:p>
          <a:p>
            <a:pPr algn="ctr" eaLnBrk="1" hangingPunct="1">
              <a:lnSpc>
                <a:spcPts val="1600"/>
              </a:lnSpc>
            </a:pP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輸入轉速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(rad/s)</a:t>
            </a:r>
            <a:endParaRPr lang="en-US" altLang="zh-TW"/>
          </a:p>
        </p:txBody>
      </p:sp>
      <p:sp>
        <p:nvSpPr>
          <p:cNvPr id="26630" name="直線接點 48"/>
          <p:cNvSpPr>
            <a:spLocks noChangeShapeType="1"/>
          </p:cNvSpPr>
          <p:nvPr/>
        </p:nvSpPr>
        <p:spPr bwMode="auto">
          <a:xfrm>
            <a:off x="558800" y="3249613"/>
            <a:ext cx="231775" cy="1477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1" name="文字方塊 49"/>
          <p:cNvSpPr txBox="1">
            <a:spLocks noChangeArrowheads="1"/>
          </p:cNvSpPr>
          <p:nvPr/>
        </p:nvSpPr>
        <p:spPr bwMode="auto">
          <a:xfrm>
            <a:off x="9525" y="2765425"/>
            <a:ext cx="14128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河流入口</a:t>
            </a:r>
          </a:p>
          <a:p>
            <a:pPr algn="ctr" eaLnBrk="1" hangingPunct="1">
              <a:lnSpc>
                <a:spcPts val="1600"/>
              </a:lnSpc>
            </a:pP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輸入流速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(m/s)</a:t>
            </a:r>
            <a:endParaRPr lang="en-US" altLang="zh-TW"/>
          </a:p>
        </p:txBody>
      </p:sp>
      <p:sp>
        <p:nvSpPr>
          <p:cNvPr id="26632" name="直線接點 50"/>
          <p:cNvSpPr>
            <a:spLocks noChangeShapeType="1"/>
          </p:cNvSpPr>
          <p:nvPr/>
        </p:nvSpPr>
        <p:spPr bwMode="auto">
          <a:xfrm flipV="1">
            <a:off x="3514725" y="5094288"/>
            <a:ext cx="517525" cy="187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3" name="文字方塊 51"/>
          <p:cNvSpPr txBox="1">
            <a:spLocks noChangeArrowheads="1"/>
          </p:cNvSpPr>
          <p:nvPr/>
        </p:nvSpPr>
        <p:spPr bwMode="auto">
          <a:xfrm>
            <a:off x="3975100" y="4945063"/>
            <a:ext cx="2892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上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牆壁面，設定粗糙度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0.01</a:t>
            </a:r>
            <a:endParaRPr lang="en-US" altLang="zh-TW"/>
          </a:p>
        </p:txBody>
      </p:sp>
      <p:sp>
        <p:nvSpPr>
          <p:cNvPr id="26634" name="矩形 57"/>
          <p:cNvSpPr>
            <a:spLocks noChangeArrowheads="1"/>
          </p:cNvSpPr>
          <p:nvPr/>
        </p:nvSpPr>
        <p:spPr bwMode="auto">
          <a:xfrm>
            <a:off x="2447925" y="1357313"/>
            <a:ext cx="425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直導流之河流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-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半圓形葉片</a:t>
            </a:r>
            <a:endParaRPr lang="zh-TW" altLang="en-US"/>
          </a:p>
        </p:txBody>
      </p:sp>
      <p:sp>
        <p:nvSpPr>
          <p:cNvPr id="26635" name="文字方塊 14"/>
          <p:cNvSpPr txBox="1">
            <a:spLocks noChangeArrowheads="1"/>
          </p:cNvSpPr>
          <p:nvPr/>
        </p:nvSpPr>
        <p:spPr bwMode="auto">
          <a:xfrm>
            <a:off x="6237288" y="3338513"/>
            <a:ext cx="14128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河流出口</a:t>
            </a:r>
            <a:endParaRPr lang="en-US"/>
          </a:p>
        </p:txBody>
      </p:sp>
      <p:sp>
        <p:nvSpPr>
          <p:cNvPr id="26636" name="直線接點 15"/>
          <p:cNvSpPr>
            <a:spLocks noChangeShapeType="1"/>
          </p:cNvSpPr>
          <p:nvPr/>
        </p:nvSpPr>
        <p:spPr bwMode="auto">
          <a:xfrm flipH="1">
            <a:off x="6327775" y="3640138"/>
            <a:ext cx="517525" cy="4746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7" name="直線接點 19"/>
          <p:cNvSpPr>
            <a:spLocks noChangeShapeType="1"/>
          </p:cNvSpPr>
          <p:nvPr/>
        </p:nvSpPr>
        <p:spPr bwMode="auto">
          <a:xfrm>
            <a:off x="2411413" y="6091238"/>
            <a:ext cx="639762" cy="501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8" name="文字方塊 21"/>
          <p:cNvSpPr txBox="1">
            <a:spLocks noChangeArrowheads="1"/>
          </p:cNvSpPr>
          <p:nvPr/>
        </p:nvSpPr>
        <p:spPr bwMode="auto">
          <a:xfrm>
            <a:off x="2986088" y="6416675"/>
            <a:ext cx="2890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下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牆壁面，設定粗糙度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0.5</a:t>
            </a:r>
            <a:endParaRPr lang="en-US" altLang="zh-TW"/>
          </a:p>
        </p:txBody>
      </p:sp>
      <p:sp>
        <p:nvSpPr>
          <p:cNvPr id="26639" name="文字方塊 22"/>
          <p:cNvSpPr txBox="1">
            <a:spLocks noChangeArrowheads="1"/>
          </p:cNvSpPr>
          <p:nvPr/>
        </p:nvSpPr>
        <p:spPr bwMode="auto">
          <a:xfrm>
            <a:off x="3267075" y="2771775"/>
            <a:ext cx="28924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左右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r>
              <a:rPr lang="zh-TW" altLang="en-US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牆壁面，設定粗糙度</a:t>
            </a:r>
            <a:r>
              <a:rPr lang="en-US" altLang="zh-TW" sz="1600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0.5</a:t>
            </a:r>
            <a:endParaRPr lang="en-US" altLang="zh-TW"/>
          </a:p>
        </p:txBody>
      </p:sp>
      <p:sp>
        <p:nvSpPr>
          <p:cNvPr id="26640" name="直線接點 23"/>
          <p:cNvSpPr>
            <a:spLocks noChangeShapeType="1"/>
          </p:cNvSpPr>
          <p:nvPr/>
        </p:nvSpPr>
        <p:spPr bwMode="auto">
          <a:xfrm flipV="1">
            <a:off x="3405188" y="3062288"/>
            <a:ext cx="368300" cy="4254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1" name="直線接點 25"/>
          <p:cNvSpPr>
            <a:spLocks noChangeShapeType="1"/>
          </p:cNvSpPr>
          <p:nvPr/>
        </p:nvSpPr>
        <p:spPr bwMode="auto">
          <a:xfrm flipH="1" flipV="1">
            <a:off x="3763963" y="3082925"/>
            <a:ext cx="403225" cy="1797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2" name="文字方塊 29"/>
          <p:cNvSpPr txBox="1">
            <a:spLocks noChangeArrowheads="1"/>
          </p:cNvSpPr>
          <p:nvPr/>
        </p:nvSpPr>
        <p:spPr bwMode="auto">
          <a:xfrm>
            <a:off x="187325" y="1989138"/>
            <a:ext cx="307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zh-TW" altLang="en-US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入口與出口壓力設定為</a:t>
            </a:r>
            <a:r>
              <a:rPr lang="en-US" altLang="zh-TW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0</a:t>
            </a:r>
            <a:endParaRPr lang="en-US" altLang="zh-TW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70C0"/>
                </a:solidFill>
              </a:rPr>
              <a:t>流場分析結果</a:t>
            </a:r>
            <a:r>
              <a:rPr lang="en-US" altLang="zh-TW" smtClean="0">
                <a:solidFill>
                  <a:srgbClr val="0070C0"/>
                </a:solidFill>
                <a:cs typeface="Arial" charset="0"/>
                <a:sym typeface="Arial" charset="0"/>
              </a:rPr>
              <a:t>-</a:t>
            </a:r>
            <a:r>
              <a:rPr lang="zh-TW" altLang="en-US" smtClean="0">
                <a:solidFill>
                  <a:srgbClr val="0070C0"/>
                </a:solidFill>
              </a:rPr>
              <a:t>流線圖</a:t>
            </a:r>
            <a:endParaRPr lang="zh-TW" altLang="en-US" smtClean="0"/>
          </a:p>
        </p:txBody>
      </p:sp>
      <p:sp>
        <p:nvSpPr>
          <p:cNvPr id="27651" name="文字方塊 11"/>
          <p:cNvSpPr txBox="1">
            <a:spLocks noChangeArrowheads="1"/>
          </p:cNvSpPr>
          <p:nvPr/>
        </p:nvSpPr>
        <p:spPr bwMode="auto">
          <a:xfrm>
            <a:off x="1597025" y="1354138"/>
            <a:ext cx="622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設定入口流速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endParaRPr lang="zh-TW" alt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矩形 13"/>
          <p:cNvSpPr>
            <a:spLocks noChangeArrowheads="1"/>
          </p:cNvSpPr>
          <p:nvPr/>
        </p:nvSpPr>
        <p:spPr bwMode="auto">
          <a:xfrm>
            <a:off x="1717675" y="1916113"/>
            <a:ext cx="5715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葉片產生的扭力為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-19.253513 N-m)</a:t>
            </a:r>
            <a:endParaRPr lang="zh-TW" altLang="en-US"/>
          </a:p>
        </p:txBody>
      </p:sp>
      <p:sp>
        <p:nvSpPr>
          <p:cNvPr id="27655" name="文字方塊 6"/>
          <p:cNvSpPr txBox="1">
            <a:spLocks noChangeArrowheads="1"/>
          </p:cNvSpPr>
          <p:nvPr/>
        </p:nvSpPr>
        <p:spPr bwMode="auto">
          <a:xfrm>
            <a:off x="1898650" y="5876925"/>
            <a:ext cx="593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>
                <a:ea typeface="SimSun" pitchFamily="2" charset="-122"/>
              </a:rPr>
              <a:t>觀察流線分布符合葉片轉動產生情形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70C0"/>
                </a:solidFill>
              </a:rPr>
              <a:t>流場分析結果</a:t>
            </a:r>
            <a:r>
              <a:rPr lang="en-US" altLang="zh-TW" smtClean="0">
                <a:solidFill>
                  <a:srgbClr val="0070C0"/>
                </a:solidFill>
                <a:cs typeface="Arial" charset="0"/>
                <a:sym typeface="Arial" charset="0"/>
              </a:rPr>
              <a:t>-</a:t>
            </a:r>
            <a:r>
              <a:rPr lang="zh-TW" altLang="en-US" smtClean="0">
                <a:solidFill>
                  <a:srgbClr val="0070C0"/>
                </a:solidFill>
              </a:rPr>
              <a:t>流速方向圖</a:t>
            </a:r>
            <a:endParaRPr lang="zh-TW" altLang="en-US" smtClean="0"/>
          </a:p>
        </p:txBody>
      </p:sp>
      <p:sp>
        <p:nvSpPr>
          <p:cNvPr id="28675" name="文字方塊 11"/>
          <p:cNvSpPr txBox="1">
            <a:spLocks noChangeArrowheads="1"/>
          </p:cNvSpPr>
          <p:nvPr/>
        </p:nvSpPr>
        <p:spPr bwMode="auto">
          <a:xfrm>
            <a:off x="1597025" y="1354138"/>
            <a:ext cx="622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設定入口流速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endParaRPr lang="zh-TW" alt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619375"/>
            <a:ext cx="42799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矩形 10"/>
          <p:cNvSpPr>
            <a:spLocks noChangeArrowheads="1"/>
          </p:cNvSpPr>
          <p:nvPr/>
        </p:nvSpPr>
        <p:spPr bwMode="auto">
          <a:xfrm>
            <a:off x="1717675" y="1916113"/>
            <a:ext cx="5715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葉片產生的扭力為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-19.253513 N-m)</a:t>
            </a:r>
            <a:endParaRPr lang="zh-TW" altLang="en-US"/>
          </a:p>
        </p:txBody>
      </p:sp>
      <p:sp>
        <p:nvSpPr>
          <p:cNvPr id="28679" name="文字方塊 6"/>
          <p:cNvSpPr txBox="1">
            <a:spLocks noChangeArrowheads="1"/>
          </p:cNvSpPr>
          <p:nvPr/>
        </p:nvSpPr>
        <p:spPr bwMode="auto">
          <a:xfrm>
            <a:off x="1898650" y="5876925"/>
            <a:ext cx="593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>
                <a:ea typeface="SimSun" pitchFamily="2" charset="-122"/>
              </a:rPr>
              <a:t>觀察流速方向符合葉片轉動產生情形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446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smtClean="0">
                <a:solidFill>
                  <a:srgbClr val="0070C0"/>
                </a:solidFill>
              </a:rPr>
              <a:t>流場分析結果</a:t>
            </a:r>
            <a:endParaRPr lang="zh-CN" smtClean="0"/>
          </a:p>
        </p:txBody>
      </p:sp>
      <p:sp>
        <p:nvSpPr>
          <p:cNvPr id="29699" name="文字方塊 11"/>
          <p:cNvSpPr txBox="1">
            <a:spLocks noChangeArrowheads="1"/>
          </p:cNvSpPr>
          <p:nvPr/>
        </p:nvSpPr>
        <p:spPr bwMode="auto">
          <a:xfrm>
            <a:off x="1462088" y="1781175"/>
            <a:ext cx="6499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r>
              <a:rPr lang="zh-TW" altLang="en-US"/>
              <a:t> ，改變入口流速之比較</a:t>
            </a:r>
          </a:p>
        </p:txBody>
      </p:sp>
      <p:sp>
        <p:nvSpPr>
          <p:cNvPr id="29700" name="矩形 3"/>
          <p:cNvSpPr>
            <a:spLocks noChangeArrowheads="1"/>
          </p:cNvSpPr>
          <p:nvPr/>
        </p:nvSpPr>
        <p:spPr bwMode="auto">
          <a:xfrm>
            <a:off x="3284538" y="1335088"/>
            <a:ext cx="2579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未導流之河流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endParaRPr lang="zh-TW" altLang="en-US"/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21234" r="14545" b="16270"/>
          <a:stretch>
            <a:fillRect/>
          </a:stretch>
        </p:blipFill>
        <p:spPr bwMode="auto">
          <a:xfrm>
            <a:off x="7767638" y="268288"/>
            <a:ext cx="11255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717800"/>
            <a:ext cx="59848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7" name="Group 7"/>
          <p:cNvGraphicFramePr>
            <a:graphicFrameLocks noGrp="1"/>
          </p:cNvGraphicFramePr>
          <p:nvPr/>
        </p:nvGraphicFramePr>
        <p:xfrm>
          <a:off x="6551613" y="1717675"/>
          <a:ext cx="2254250" cy="4552953"/>
        </p:xfrm>
        <a:graphic>
          <a:graphicData uri="http://schemas.openxmlformats.org/drawingml/2006/table">
            <a:tbl>
              <a:tblPr/>
              <a:tblGrid>
                <a:gridCol w="958850"/>
                <a:gridCol w="1295400"/>
              </a:tblGrid>
              <a:tr h="32702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流速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(m/s)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扭力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(N-m)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-11.18101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3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-12.45504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5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-18.42538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7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-20.88166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-19.25351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12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-13.19876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14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-5.28300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15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-0.33637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16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28.41703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18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38.49101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49.92664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25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166.02791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30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278.20156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smtClean="0">
                <a:solidFill>
                  <a:srgbClr val="0070C0"/>
                </a:solidFill>
              </a:rPr>
              <a:t>流場分析結果</a:t>
            </a:r>
            <a:endParaRPr lang="zh-CN" smtClean="0"/>
          </a:p>
        </p:txBody>
      </p:sp>
      <p:sp>
        <p:nvSpPr>
          <p:cNvPr id="30723" name="文字方塊 11"/>
          <p:cNvSpPr txBox="1">
            <a:spLocks noChangeArrowheads="1"/>
          </p:cNvSpPr>
          <p:nvPr/>
        </p:nvSpPr>
        <p:spPr bwMode="auto">
          <a:xfrm>
            <a:off x="1657350" y="1781175"/>
            <a:ext cx="6108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，改變葉片轉速之比較</a:t>
            </a:r>
          </a:p>
        </p:txBody>
      </p:sp>
      <p:sp>
        <p:nvSpPr>
          <p:cNvPr id="30724" name="矩形 3"/>
          <p:cNvSpPr>
            <a:spLocks noChangeArrowheads="1"/>
          </p:cNvSpPr>
          <p:nvPr/>
        </p:nvSpPr>
        <p:spPr bwMode="auto">
          <a:xfrm>
            <a:off x="3284538" y="1335088"/>
            <a:ext cx="2579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未導流之河流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endParaRPr lang="zh-TW" altLang="en-US"/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21234" r="14545" b="16270"/>
          <a:stretch>
            <a:fillRect/>
          </a:stretch>
        </p:blipFill>
        <p:spPr bwMode="auto">
          <a:xfrm>
            <a:off x="7767638" y="268288"/>
            <a:ext cx="11255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417763"/>
            <a:ext cx="6008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1" name="Group 7"/>
          <p:cNvGraphicFramePr>
            <a:graphicFrameLocks noGrp="1"/>
          </p:cNvGraphicFramePr>
          <p:nvPr/>
        </p:nvGraphicFramePr>
        <p:xfrm>
          <a:off x="6346825" y="2625725"/>
          <a:ext cx="2489200" cy="2454276"/>
        </p:xfrm>
        <a:graphic>
          <a:graphicData uri="http://schemas.openxmlformats.org/drawingml/2006/table">
            <a:tbl>
              <a:tblPr/>
              <a:tblGrid>
                <a:gridCol w="1058863"/>
                <a:gridCol w="1430337"/>
              </a:tblGrid>
              <a:tr h="40798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轉速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(rpm)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扭力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(N-m)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24.53518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17.03121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-19.25351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-44.69850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-72.40885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70C0"/>
                </a:solidFill>
              </a:rPr>
              <a:t>流場分析結果</a:t>
            </a:r>
            <a:r>
              <a:rPr lang="en-US" altLang="zh-TW" smtClean="0">
                <a:solidFill>
                  <a:srgbClr val="0070C0"/>
                </a:solidFill>
                <a:cs typeface="Arial" charset="0"/>
                <a:sym typeface="Arial" charset="0"/>
              </a:rPr>
              <a:t>-</a:t>
            </a:r>
            <a:r>
              <a:rPr lang="zh-TW" altLang="en-US" smtClean="0">
                <a:solidFill>
                  <a:srgbClr val="0070C0"/>
                </a:solidFill>
              </a:rPr>
              <a:t>流線圖</a:t>
            </a:r>
            <a:endParaRPr lang="zh-TW" altLang="en-US" smtClean="0"/>
          </a:p>
        </p:txBody>
      </p:sp>
      <p:sp>
        <p:nvSpPr>
          <p:cNvPr id="31747" name="文字方塊 11"/>
          <p:cNvSpPr txBox="1">
            <a:spLocks noChangeArrowheads="1"/>
          </p:cNvSpPr>
          <p:nvPr/>
        </p:nvSpPr>
        <p:spPr bwMode="auto">
          <a:xfrm>
            <a:off x="1597025" y="1354138"/>
            <a:ext cx="622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設定入口流速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endParaRPr lang="zh-TW" alt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矩形 7"/>
          <p:cNvSpPr>
            <a:spLocks noChangeArrowheads="1"/>
          </p:cNvSpPr>
          <p:nvPr/>
        </p:nvSpPr>
        <p:spPr bwMode="auto">
          <a:xfrm>
            <a:off x="1787525" y="1916113"/>
            <a:ext cx="55737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葉片產生的扭力為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1104.4841 N-m)</a:t>
            </a:r>
            <a:endParaRPr lang="zh-TW" altLang="en-US"/>
          </a:p>
        </p:txBody>
      </p:sp>
      <p:sp>
        <p:nvSpPr>
          <p:cNvPr id="31751" name="文字方塊 6"/>
          <p:cNvSpPr txBox="1">
            <a:spLocks noChangeArrowheads="1"/>
          </p:cNvSpPr>
          <p:nvPr/>
        </p:nvSpPr>
        <p:spPr bwMode="auto">
          <a:xfrm>
            <a:off x="1898650" y="5876925"/>
            <a:ext cx="593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>
                <a:ea typeface="SimSun" pitchFamily="2" charset="-122"/>
              </a:rPr>
              <a:t>觀察流線分布符合葉片轉動產生情形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70C0"/>
                </a:solidFill>
              </a:rPr>
              <a:t>流場分析結果</a:t>
            </a:r>
            <a:r>
              <a:rPr lang="en-US" altLang="zh-TW" smtClean="0">
                <a:solidFill>
                  <a:srgbClr val="0070C0"/>
                </a:solidFill>
                <a:cs typeface="Arial" charset="0"/>
                <a:sym typeface="Arial" charset="0"/>
              </a:rPr>
              <a:t>-</a:t>
            </a:r>
            <a:r>
              <a:rPr lang="zh-TW" altLang="en-US" smtClean="0">
                <a:solidFill>
                  <a:srgbClr val="0070C0"/>
                </a:solidFill>
              </a:rPr>
              <a:t>流速方向圖</a:t>
            </a:r>
            <a:endParaRPr lang="zh-TW" altLang="en-US" smtClean="0"/>
          </a:p>
        </p:txBody>
      </p:sp>
      <p:sp>
        <p:nvSpPr>
          <p:cNvPr id="32771" name="文字方塊 11"/>
          <p:cNvSpPr txBox="1">
            <a:spLocks noChangeArrowheads="1"/>
          </p:cNvSpPr>
          <p:nvPr/>
        </p:nvSpPr>
        <p:spPr bwMode="auto">
          <a:xfrm>
            <a:off x="1597025" y="1354138"/>
            <a:ext cx="622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設定入口流速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endParaRPr lang="zh-TW" altLang="en-US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619375"/>
            <a:ext cx="42799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矩形 7"/>
          <p:cNvSpPr>
            <a:spLocks noChangeArrowheads="1"/>
          </p:cNvSpPr>
          <p:nvPr/>
        </p:nvSpPr>
        <p:spPr bwMode="auto">
          <a:xfrm>
            <a:off x="1787525" y="1916113"/>
            <a:ext cx="55737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葉片產生的扭力為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1104.4841 N-m)</a:t>
            </a:r>
            <a:endParaRPr lang="zh-TW" altLang="en-US"/>
          </a:p>
        </p:txBody>
      </p:sp>
      <p:sp>
        <p:nvSpPr>
          <p:cNvPr id="32775" name="文字方塊 6"/>
          <p:cNvSpPr txBox="1">
            <a:spLocks noChangeArrowheads="1"/>
          </p:cNvSpPr>
          <p:nvPr/>
        </p:nvSpPr>
        <p:spPr bwMode="auto">
          <a:xfrm>
            <a:off x="1898650" y="5876925"/>
            <a:ext cx="593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>
                <a:ea typeface="SimSun" pitchFamily="2" charset="-122"/>
              </a:rPr>
              <a:t>觀察流速方向符合葉片轉動產生情形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smtClean="0">
                <a:solidFill>
                  <a:srgbClr val="0070C0"/>
                </a:solidFill>
              </a:rPr>
              <a:t>流場分析結果</a:t>
            </a:r>
            <a:endParaRPr lang="zh-CN" smtClean="0"/>
          </a:p>
        </p:txBody>
      </p:sp>
      <p:sp>
        <p:nvSpPr>
          <p:cNvPr id="33795" name="文字方塊 11"/>
          <p:cNvSpPr txBox="1">
            <a:spLocks noChangeArrowheads="1"/>
          </p:cNvSpPr>
          <p:nvPr/>
        </p:nvSpPr>
        <p:spPr bwMode="auto">
          <a:xfrm>
            <a:off x="1462088" y="1781175"/>
            <a:ext cx="6499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r>
              <a:rPr lang="zh-TW" altLang="en-US"/>
              <a:t> ，改變入口流速之比較</a:t>
            </a:r>
          </a:p>
        </p:txBody>
      </p:sp>
      <p:sp>
        <p:nvSpPr>
          <p:cNvPr id="33796" name="矩形 3"/>
          <p:cNvSpPr>
            <a:spLocks noChangeArrowheads="1"/>
          </p:cNvSpPr>
          <p:nvPr/>
        </p:nvSpPr>
        <p:spPr bwMode="auto">
          <a:xfrm>
            <a:off x="3284538" y="1335088"/>
            <a:ext cx="2579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有導流之河流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endParaRPr lang="zh-TW" altLang="en-US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709863"/>
            <a:ext cx="60086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2" name="Group 6"/>
          <p:cNvGraphicFramePr>
            <a:graphicFrameLocks noGrp="1"/>
          </p:cNvGraphicFramePr>
          <p:nvPr/>
        </p:nvGraphicFramePr>
        <p:xfrm>
          <a:off x="6505575" y="2557463"/>
          <a:ext cx="2097088" cy="3060703"/>
        </p:xfrm>
        <a:graphic>
          <a:graphicData uri="http://schemas.openxmlformats.org/drawingml/2006/table">
            <a:tbl>
              <a:tblPr/>
              <a:tblGrid>
                <a:gridCol w="876300"/>
                <a:gridCol w="1220788"/>
              </a:tblGrid>
              <a:tr h="450850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流速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(m/s)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扭力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(N-m)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-1.73696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3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77.86006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5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251.34799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1104.48410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15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2513.42770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4547.38770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8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18155" r="14020" b="15453"/>
          <a:stretch>
            <a:fillRect/>
          </a:stretch>
        </p:blipFill>
        <p:spPr bwMode="auto">
          <a:xfrm>
            <a:off x="7823200" y="269875"/>
            <a:ext cx="10652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smtClean="0">
                <a:solidFill>
                  <a:srgbClr val="0070C0"/>
                </a:solidFill>
              </a:rPr>
              <a:t>流場分析結果</a:t>
            </a:r>
            <a:endParaRPr lang="zh-CN" smtClean="0"/>
          </a:p>
        </p:txBody>
      </p:sp>
      <p:sp>
        <p:nvSpPr>
          <p:cNvPr id="34819" name="文字方塊 11"/>
          <p:cNvSpPr txBox="1">
            <a:spLocks noChangeArrowheads="1"/>
          </p:cNvSpPr>
          <p:nvPr/>
        </p:nvSpPr>
        <p:spPr bwMode="auto">
          <a:xfrm>
            <a:off x="1657350" y="1781175"/>
            <a:ext cx="6108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，改變葉片轉速之比較</a:t>
            </a:r>
          </a:p>
        </p:txBody>
      </p:sp>
      <p:sp>
        <p:nvSpPr>
          <p:cNvPr id="34820" name="矩形 3"/>
          <p:cNvSpPr>
            <a:spLocks noChangeArrowheads="1"/>
          </p:cNvSpPr>
          <p:nvPr/>
        </p:nvSpPr>
        <p:spPr bwMode="auto">
          <a:xfrm>
            <a:off x="3284538" y="1335088"/>
            <a:ext cx="2579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有導流之河流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)</a:t>
            </a:r>
            <a:endParaRPr lang="zh-TW" altLang="en-US"/>
          </a:p>
        </p:txBody>
      </p:sp>
      <p:graphicFrame>
        <p:nvGraphicFramePr>
          <p:cNvPr id="35845" name="Group 5"/>
          <p:cNvGraphicFramePr>
            <a:graphicFrameLocks noGrp="1"/>
          </p:cNvGraphicFramePr>
          <p:nvPr/>
        </p:nvGraphicFramePr>
        <p:xfrm>
          <a:off x="6523038" y="2809875"/>
          <a:ext cx="2254250" cy="2771777"/>
        </p:xfrm>
        <a:graphic>
          <a:graphicData uri="http://schemas.openxmlformats.org/drawingml/2006/table">
            <a:tbl>
              <a:tblPr/>
              <a:tblGrid>
                <a:gridCol w="946150"/>
                <a:gridCol w="1308100"/>
              </a:tblGrid>
              <a:tr h="46196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轉速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(rpm)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扭力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(N-m)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25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1080.87170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50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1126.24730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1104.48410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150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1053.38340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200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新細明體" pitchFamily="18" charset="-120"/>
                          <a:sym typeface="Arial" pitchFamily="34" charset="0"/>
                        </a:rPr>
                        <a:t>1009.90140 </a:t>
                      </a:r>
                    </a:p>
                  </a:txBody>
                  <a:tcPr marL="9525" marR="9525" marT="107950" marB="0" anchor="ctr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39999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4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709863"/>
            <a:ext cx="600075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18155" r="14020" b="15453"/>
          <a:stretch>
            <a:fillRect/>
          </a:stretch>
        </p:blipFill>
        <p:spPr bwMode="auto">
          <a:xfrm>
            <a:off x="7823200" y="269875"/>
            <a:ext cx="10652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bg1"/>
                </a:solidFill>
              </a:rPr>
              <a:t>流場分析結果</a:t>
            </a:r>
            <a:r>
              <a:rPr lang="en-US" altLang="zh-TW" smtClean="0">
                <a:solidFill>
                  <a:schemeClr val="bg1"/>
                </a:solidFill>
                <a:cs typeface="Arial" charset="0"/>
                <a:sym typeface="Arial" charset="0"/>
              </a:rPr>
              <a:t>-</a:t>
            </a:r>
            <a:r>
              <a:rPr lang="zh-TW" altLang="en-US" smtClean="0">
                <a:solidFill>
                  <a:schemeClr val="bg1"/>
                </a:solidFill>
              </a:rPr>
              <a:t>流線圖</a:t>
            </a:r>
            <a:endParaRPr lang="zh-TW" altLang="en-US" smtClean="0"/>
          </a:p>
        </p:txBody>
      </p:sp>
      <p:sp>
        <p:nvSpPr>
          <p:cNvPr id="35843" name="文字方塊 11"/>
          <p:cNvSpPr txBox="1">
            <a:spLocks noChangeArrowheads="1"/>
          </p:cNvSpPr>
          <p:nvPr/>
        </p:nvSpPr>
        <p:spPr bwMode="auto">
          <a:xfrm>
            <a:off x="1597025" y="1354138"/>
            <a:ext cx="622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設定入口流速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endParaRPr lang="zh-TW" altLang="en-US"/>
          </a:p>
        </p:txBody>
      </p:sp>
      <p:sp>
        <p:nvSpPr>
          <p:cNvPr id="35844" name="矩形 13"/>
          <p:cNvSpPr>
            <a:spLocks noChangeArrowheads="1"/>
          </p:cNvSpPr>
          <p:nvPr/>
        </p:nvSpPr>
        <p:spPr bwMode="auto">
          <a:xfrm>
            <a:off x="1717675" y="1916113"/>
            <a:ext cx="5715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葉片產生的扭力為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23.629404N-m)</a:t>
            </a:r>
            <a:endParaRPr lang="zh-TW" altLang="en-US"/>
          </a:p>
        </p:txBody>
      </p:sp>
      <p:sp>
        <p:nvSpPr>
          <p:cNvPr id="35845" name="文字方塊 6"/>
          <p:cNvSpPr txBox="1">
            <a:spLocks noChangeArrowheads="1"/>
          </p:cNvSpPr>
          <p:nvPr/>
        </p:nvSpPr>
        <p:spPr bwMode="auto">
          <a:xfrm>
            <a:off x="1898650" y="5876925"/>
            <a:ext cx="593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>
                <a:ea typeface="SimSun" pitchFamily="2" charset="-122"/>
              </a:rPr>
              <a:t>觀察流線分布符合葉片轉動產生情形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19375"/>
            <a:ext cx="42783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橢圓 7"/>
          <p:cNvSpPr>
            <a:spLocks noChangeArrowheads="1"/>
          </p:cNvSpPr>
          <p:nvPr/>
        </p:nvSpPr>
        <p:spPr bwMode="auto">
          <a:xfrm>
            <a:off x="6413500" y="2921000"/>
            <a:ext cx="503238" cy="5032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TW" altLang="zh-TW"/>
          </a:p>
        </p:txBody>
      </p:sp>
      <p:sp>
        <p:nvSpPr>
          <p:cNvPr id="35849" name="文字方塊 8"/>
          <p:cNvSpPr txBox="1">
            <a:spLocks noChangeArrowheads="1"/>
          </p:cNvSpPr>
          <p:nvPr/>
        </p:nvSpPr>
        <p:spPr bwMode="auto">
          <a:xfrm>
            <a:off x="6191250" y="2349500"/>
            <a:ext cx="30797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進入葉片前流速為</a:t>
            </a:r>
            <a:r>
              <a:rPr lang="en-US" altLang="zh-TW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10m/s</a:t>
            </a:r>
            <a:endParaRPr lang="zh-TW" altLang="en-US"/>
          </a:p>
        </p:txBody>
      </p:sp>
      <p:sp>
        <p:nvSpPr>
          <p:cNvPr id="35850" name="直線接點 9"/>
          <p:cNvSpPr>
            <a:spLocks noChangeShapeType="1"/>
          </p:cNvSpPr>
          <p:nvPr/>
        </p:nvSpPr>
        <p:spPr bwMode="auto">
          <a:xfrm flipH="1">
            <a:off x="6831013" y="2619375"/>
            <a:ext cx="303212" cy="357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1" name="直線接點 10"/>
          <p:cNvSpPr>
            <a:spLocks noChangeShapeType="1"/>
          </p:cNvSpPr>
          <p:nvPr/>
        </p:nvSpPr>
        <p:spPr bwMode="auto">
          <a:xfrm>
            <a:off x="6551613" y="2797175"/>
            <a:ext cx="1587" cy="536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2" name="直線接點 12"/>
          <p:cNvSpPr>
            <a:spLocks noChangeShapeType="1"/>
          </p:cNvSpPr>
          <p:nvPr/>
        </p:nvSpPr>
        <p:spPr bwMode="auto">
          <a:xfrm flipV="1">
            <a:off x="5921375" y="3114675"/>
            <a:ext cx="606425" cy="584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3" name="文字方塊 14"/>
          <p:cNvSpPr txBox="1">
            <a:spLocks noChangeArrowheads="1"/>
          </p:cNvSpPr>
          <p:nvPr/>
        </p:nvSpPr>
        <p:spPr bwMode="auto">
          <a:xfrm>
            <a:off x="5316538" y="3654425"/>
            <a:ext cx="12366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流速方向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70C0"/>
                </a:solidFill>
              </a:rPr>
              <a:t>流場分析結果</a:t>
            </a:r>
            <a:r>
              <a:rPr lang="en-US" altLang="zh-TW" smtClean="0">
                <a:solidFill>
                  <a:srgbClr val="0070C0"/>
                </a:solidFill>
                <a:cs typeface="Arial" charset="0"/>
                <a:sym typeface="Arial" charset="0"/>
              </a:rPr>
              <a:t>-</a:t>
            </a:r>
            <a:r>
              <a:rPr lang="zh-TW" altLang="en-US" smtClean="0">
                <a:solidFill>
                  <a:srgbClr val="0070C0"/>
                </a:solidFill>
              </a:rPr>
              <a:t>流速方向圖</a:t>
            </a:r>
            <a:endParaRPr lang="zh-TW" altLang="en-US" smtClean="0"/>
          </a:p>
        </p:txBody>
      </p:sp>
      <p:sp>
        <p:nvSpPr>
          <p:cNvPr id="36867" name="文字方塊 11"/>
          <p:cNvSpPr txBox="1">
            <a:spLocks noChangeArrowheads="1"/>
          </p:cNvSpPr>
          <p:nvPr/>
        </p:nvSpPr>
        <p:spPr bwMode="auto">
          <a:xfrm>
            <a:off x="1597025" y="1354138"/>
            <a:ext cx="622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設定入口流速</a:t>
            </a:r>
            <a:r>
              <a:rPr lang="en-US" altLang="zh-TW">
                <a:cs typeface="Arial" charset="0"/>
                <a:sym typeface="Arial" charset="0"/>
              </a:rPr>
              <a:t>10m/s</a:t>
            </a:r>
            <a:r>
              <a:rPr lang="zh-TW" altLang="en-US"/>
              <a:t>，葉片轉速</a:t>
            </a:r>
            <a:r>
              <a:rPr lang="en-US" altLang="zh-TW">
                <a:cs typeface="Arial" charset="0"/>
                <a:sym typeface="Arial" charset="0"/>
              </a:rPr>
              <a:t>100rpm</a:t>
            </a:r>
            <a:endParaRPr lang="zh-TW" altLang="en-US"/>
          </a:p>
        </p:txBody>
      </p:sp>
      <p:sp>
        <p:nvSpPr>
          <p:cNvPr id="36868" name="矩形 10"/>
          <p:cNvSpPr>
            <a:spLocks noChangeArrowheads="1"/>
          </p:cNvSpPr>
          <p:nvPr/>
        </p:nvSpPr>
        <p:spPr bwMode="auto">
          <a:xfrm>
            <a:off x="1822450" y="1916113"/>
            <a:ext cx="5503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/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葉片產生的扭力為</a:t>
            </a: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23.629404N-m)</a:t>
            </a:r>
            <a:endParaRPr lang="zh-TW" altLang="en-US"/>
          </a:p>
        </p:txBody>
      </p:sp>
      <p:sp>
        <p:nvSpPr>
          <p:cNvPr id="36869" name="文字方塊 6"/>
          <p:cNvSpPr txBox="1">
            <a:spLocks noChangeArrowheads="1"/>
          </p:cNvSpPr>
          <p:nvPr/>
        </p:nvSpPr>
        <p:spPr bwMode="auto">
          <a:xfrm>
            <a:off x="1898650" y="5876925"/>
            <a:ext cx="593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>
                <a:ea typeface="SimSun" pitchFamily="2" charset="-122"/>
              </a:rPr>
              <a:t>觀察流速方向符合葉片轉動產生情形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19375"/>
            <a:ext cx="42783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19375"/>
            <a:ext cx="427831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橢圓 7"/>
          <p:cNvSpPr>
            <a:spLocks noChangeArrowheads="1"/>
          </p:cNvSpPr>
          <p:nvPr/>
        </p:nvSpPr>
        <p:spPr bwMode="auto">
          <a:xfrm>
            <a:off x="6413500" y="2921000"/>
            <a:ext cx="503238" cy="5032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TW" altLang="zh-TW"/>
          </a:p>
        </p:txBody>
      </p:sp>
      <p:sp>
        <p:nvSpPr>
          <p:cNvPr id="36873" name="文字方塊 8"/>
          <p:cNvSpPr txBox="1">
            <a:spLocks noChangeArrowheads="1"/>
          </p:cNvSpPr>
          <p:nvPr/>
        </p:nvSpPr>
        <p:spPr bwMode="auto">
          <a:xfrm>
            <a:off x="6191250" y="2349500"/>
            <a:ext cx="30797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進入葉片前流速為</a:t>
            </a:r>
            <a:r>
              <a:rPr lang="en-US" altLang="zh-TW" sz="16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10m/s</a:t>
            </a:r>
            <a:endParaRPr lang="zh-TW" altLang="en-US"/>
          </a:p>
        </p:txBody>
      </p:sp>
      <p:sp>
        <p:nvSpPr>
          <p:cNvPr id="36874" name="直線接點 9"/>
          <p:cNvSpPr>
            <a:spLocks noChangeShapeType="1"/>
          </p:cNvSpPr>
          <p:nvPr/>
        </p:nvSpPr>
        <p:spPr bwMode="auto">
          <a:xfrm flipH="1">
            <a:off x="6831013" y="2619375"/>
            <a:ext cx="303212" cy="357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5" name="直線接點 12"/>
          <p:cNvSpPr>
            <a:spLocks noChangeShapeType="1"/>
          </p:cNvSpPr>
          <p:nvPr/>
        </p:nvSpPr>
        <p:spPr bwMode="auto">
          <a:xfrm>
            <a:off x="6551613" y="2797175"/>
            <a:ext cx="1587" cy="536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6" name="直線接點 13"/>
          <p:cNvSpPr>
            <a:spLocks noChangeShapeType="1"/>
          </p:cNvSpPr>
          <p:nvPr/>
        </p:nvSpPr>
        <p:spPr bwMode="auto">
          <a:xfrm flipV="1">
            <a:off x="5921375" y="3114675"/>
            <a:ext cx="606425" cy="584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7" name="文字方塊 14"/>
          <p:cNvSpPr txBox="1">
            <a:spLocks noChangeArrowheads="1"/>
          </p:cNvSpPr>
          <p:nvPr/>
        </p:nvSpPr>
        <p:spPr bwMode="auto">
          <a:xfrm>
            <a:off x="5316538" y="3654425"/>
            <a:ext cx="12366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TW" altLang="en-US" sz="1600" b="1">
                <a:latin typeface="Times New Roman" pitchFamily="18" charset="0"/>
                <a:ea typeface="標楷體" pitchFamily="65" charset="-120"/>
                <a:sym typeface="Times New Roman" pitchFamily="18" charset="0"/>
              </a:rPr>
              <a:t>流速方向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7200"/>
            <a:ext cx="3889375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4325"/>
            <a:ext cx="3725862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81062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84313"/>
            <a:ext cx="37655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55638"/>
            <a:ext cx="36988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3950"/>
            <a:ext cx="27368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 noChangeAspect="1"/>
          </p:cNvGrpSpPr>
          <p:nvPr/>
        </p:nvGrpSpPr>
        <p:grpSpPr bwMode="auto">
          <a:xfrm>
            <a:off x="1692275" y="4411663"/>
            <a:ext cx="1866900" cy="2330450"/>
            <a:chOff x="0" y="0"/>
            <a:chExt cx="1188" cy="1367"/>
          </a:xfrm>
        </p:grpSpPr>
        <p:sp>
          <p:nvSpPr>
            <p:cNvPr id="39940" name="未知"/>
            <p:cNvSpPr>
              <a:spLocks noChangeAspect="1"/>
            </p:cNvSpPr>
            <p:nvPr/>
          </p:nvSpPr>
          <p:spPr bwMode="auto">
            <a:xfrm>
              <a:off x="698" y="345"/>
              <a:ext cx="490" cy="53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1" name="未知"/>
            <p:cNvSpPr>
              <a:spLocks noChangeAspect="1"/>
            </p:cNvSpPr>
            <p:nvPr/>
          </p:nvSpPr>
          <p:spPr bwMode="auto">
            <a:xfrm>
              <a:off x="592" y="513"/>
              <a:ext cx="163" cy="53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2" name="未知"/>
            <p:cNvSpPr>
              <a:spLocks noChangeAspect="1"/>
            </p:cNvSpPr>
            <p:nvPr/>
          </p:nvSpPr>
          <p:spPr bwMode="auto">
            <a:xfrm>
              <a:off x="297" y="499"/>
              <a:ext cx="352" cy="408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3" name="未知"/>
            <p:cNvSpPr>
              <a:spLocks noChangeAspect="1"/>
            </p:cNvSpPr>
            <p:nvPr/>
          </p:nvSpPr>
          <p:spPr bwMode="auto">
            <a:xfrm>
              <a:off x="576" y="274"/>
              <a:ext cx="125" cy="11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4" name="未知"/>
            <p:cNvSpPr>
              <a:spLocks noChangeAspect="1"/>
            </p:cNvSpPr>
            <p:nvPr/>
          </p:nvSpPr>
          <p:spPr bwMode="auto">
            <a:xfrm>
              <a:off x="556" y="175"/>
              <a:ext cx="161" cy="7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5" name="未知"/>
            <p:cNvSpPr>
              <a:spLocks noChangeAspect="1"/>
            </p:cNvSpPr>
            <p:nvPr/>
          </p:nvSpPr>
          <p:spPr bwMode="auto">
            <a:xfrm>
              <a:off x="279" y="2"/>
              <a:ext cx="186" cy="21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6" name="未知"/>
            <p:cNvSpPr>
              <a:spLocks noChangeAspect="1"/>
            </p:cNvSpPr>
            <p:nvPr/>
          </p:nvSpPr>
          <p:spPr bwMode="auto">
            <a:xfrm>
              <a:off x="340" y="254"/>
              <a:ext cx="277" cy="15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7" name="未知"/>
            <p:cNvSpPr>
              <a:spLocks noChangeAspect="1"/>
            </p:cNvSpPr>
            <p:nvPr/>
          </p:nvSpPr>
          <p:spPr bwMode="auto">
            <a:xfrm>
              <a:off x="2" y="120"/>
              <a:ext cx="302" cy="27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48" name="未知"/>
            <p:cNvSpPr>
              <a:spLocks noChangeAspect="1"/>
            </p:cNvSpPr>
            <p:nvPr/>
          </p:nvSpPr>
          <p:spPr bwMode="auto">
            <a:xfrm>
              <a:off x="206" y="630"/>
              <a:ext cx="375" cy="737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0763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42846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620713"/>
            <a:ext cx="43053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475"/>
            <a:ext cx="86407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8738"/>
            <a:ext cx="8640762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9700"/>
            <a:ext cx="864235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5888"/>
            <a:ext cx="864076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77788"/>
            <a:ext cx="8640762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63525"/>
            <a:ext cx="8640763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 noChangeAspect="1"/>
          </p:cNvGrpSpPr>
          <p:nvPr/>
        </p:nvGrpSpPr>
        <p:grpSpPr bwMode="auto">
          <a:xfrm>
            <a:off x="1692275" y="4411663"/>
            <a:ext cx="1866900" cy="2330450"/>
            <a:chOff x="0" y="0"/>
            <a:chExt cx="1188" cy="1367"/>
          </a:xfrm>
        </p:grpSpPr>
        <p:sp>
          <p:nvSpPr>
            <p:cNvPr id="48139" name="未知"/>
            <p:cNvSpPr>
              <a:spLocks noChangeAspect="1"/>
            </p:cNvSpPr>
            <p:nvPr/>
          </p:nvSpPr>
          <p:spPr bwMode="auto">
            <a:xfrm>
              <a:off x="698" y="345"/>
              <a:ext cx="490" cy="53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0" name="未知"/>
            <p:cNvSpPr>
              <a:spLocks noChangeAspect="1"/>
            </p:cNvSpPr>
            <p:nvPr/>
          </p:nvSpPr>
          <p:spPr bwMode="auto">
            <a:xfrm>
              <a:off x="592" y="513"/>
              <a:ext cx="163" cy="53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1" name="未知"/>
            <p:cNvSpPr>
              <a:spLocks noChangeAspect="1"/>
            </p:cNvSpPr>
            <p:nvPr/>
          </p:nvSpPr>
          <p:spPr bwMode="auto">
            <a:xfrm>
              <a:off x="297" y="499"/>
              <a:ext cx="352" cy="408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2" name="未知"/>
            <p:cNvSpPr>
              <a:spLocks noChangeAspect="1"/>
            </p:cNvSpPr>
            <p:nvPr/>
          </p:nvSpPr>
          <p:spPr bwMode="auto">
            <a:xfrm>
              <a:off x="576" y="274"/>
              <a:ext cx="125" cy="11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3" name="未知"/>
            <p:cNvSpPr>
              <a:spLocks noChangeAspect="1"/>
            </p:cNvSpPr>
            <p:nvPr/>
          </p:nvSpPr>
          <p:spPr bwMode="auto">
            <a:xfrm>
              <a:off x="556" y="175"/>
              <a:ext cx="161" cy="7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4" name="未知"/>
            <p:cNvSpPr>
              <a:spLocks noChangeAspect="1"/>
            </p:cNvSpPr>
            <p:nvPr/>
          </p:nvSpPr>
          <p:spPr bwMode="auto">
            <a:xfrm>
              <a:off x="279" y="2"/>
              <a:ext cx="186" cy="21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5" name="未知"/>
            <p:cNvSpPr>
              <a:spLocks noChangeAspect="1"/>
            </p:cNvSpPr>
            <p:nvPr/>
          </p:nvSpPr>
          <p:spPr bwMode="auto">
            <a:xfrm>
              <a:off x="340" y="254"/>
              <a:ext cx="277" cy="15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6" name="未知"/>
            <p:cNvSpPr>
              <a:spLocks noChangeAspect="1"/>
            </p:cNvSpPr>
            <p:nvPr/>
          </p:nvSpPr>
          <p:spPr bwMode="auto">
            <a:xfrm>
              <a:off x="2" y="120"/>
              <a:ext cx="302" cy="270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7" name="未知"/>
            <p:cNvSpPr>
              <a:spLocks noChangeAspect="1"/>
            </p:cNvSpPr>
            <p:nvPr/>
          </p:nvSpPr>
          <p:spPr bwMode="auto">
            <a:xfrm>
              <a:off x="206" y="630"/>
              <a:ext cx="375" cy="737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8131" name="未知"/>
          <p:cNvSpPr>
            <a:spLocks noChangeAspect="1"/>
          </p:cNvSpPr>
          <p:nvPr/>
        </p:nvSpPr>
        <p:spPr bwMode="auto">
          <a:xfrm>
            <a:off x="2282825" y="2293938"/>
            <a:ext cx="6897688" cy="4591050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標題 1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95288" y="765175"/>
            <a:ext cx="8424862" cy="1470025"/>
          </a:xfrm>
        </p:spPr>
        <p:txBody>
          <a:bodyPr/>
          <a:lstStyle/>
          <a:p>
            <a:pPr eaLnBrk="1" hangingPunct="1"/>
            <a:r>
              <a:rPr lang="zh-CN" sz="5400" smtClean="0"/>
              <a:t>感謝各位的聆聽</a:t>
            </a:r>
            <a:endParaRPr lang="zh-CN" smtClean="0"/>
          </a:p>
        </p:txBody>
      </p:sp>
      <p:sp>
        <p:nvSpPr>
          <p:cNvPr id="48133" name="副標題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309938"/>
            <a:ext cx="6400800" cy="911225"/>
          </a:xfrm>
        </p:spPr>
        <p:txBody>
          <a:bodyPr/>
          <a:lstStyle/>
          <a:p>
            <a:pPr marL="342900" indent="-342900" eaLnBrk="1" hangingPunct="1"/>
            <a:r>
              <a:rPr lang="zh-CN" sz="3600" smtClean="0"/>
              <a:t>歡迎來訪合作謀合技術</a:t>
            </a:r>
            <a:endParaRPr lang="zh-CN" smtClean="0"/>
          </a:p>
        </p:txBody>
      </p:sp>
      <p:sp>
        <p:nvSpPr>
          <p:cNvPr id="48134" name="橢圓 3"/>
          <p:cNvSpPr>
            <a:spLocks noChangeArrowheads="1"/>
          </p:cNvSpPr>
          <p:nvPr/>
        </p:nvSpPr>
        <p:spPr bwMode="auto">
          <a:xfrm flipV="1">
            <a:off x="2555875" y="4005263"/>
            <a:ext cx="4032250" cy="4603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TW" altLang="zh-TW"/>
          </a:p>
        </p:txBody>
      </p:sp>
      <p:sp>
        <p:nvSpPr>
          <p:cNvPr id="48135" name="副標題 2"/>
          <p:cNvSpPr txBox="1">
            <a:spLocks noChangeArrowheads="1"/>
          </p:cNvSpPr>
          <p:nvPr/>
        </p:nvSpPr>
        <p:spPr bwMode="auto">
          <a:xfrm>
            <a:off x="4643438" y="5373688"/>
            <a:ext cx="41767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sz="2800" b="1">
                <a:solidFill>
                  <a:srgbClr val="FFC000"/>
                </a:solidFill>
                <a:ea typeface="SimSun" pitchFamily="2" charset="-122"/>
              </a:rPr>
              <a:t>主典興業股份有限公司</a:t>
            </a:r>
            <a:endParaRPr lang="zh-CN">
              <a:ea typeface="SimSun" pitchFamily="2" charset="-122"/>
            </a:endParaRPr>
          </a:p>
        </p:txBody>
      </p:sp>
      <p:sp>
        <p:nvSpPr>
          <p:cNvPr id="48136" name="副標題 2"/>
          <p:cNvSpPr txBox="1">
            <a:spLocks noChangeArrowheads="1"/>
          </p:cNvSpPr>
          <p:nvPr/>
        </p:nvSpPr>
        <p:spPr bwMode="auto">
          <a:xfrm>
            <a:off x="4572000" y="6375400"/>
            <a:ext cx="3240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 b="1">
                <a:cs typeface="Arial" charset="0"/>
                <a:sym typeface="Arial" charset="0"/>
              </a:rPr>
              <a:t>E-MAIL:trueten-lu@ms14.hinet.net</a:t>
            </a:r>
            <a:endParaRPr lang="zh-TW" altLang="en-US"/>
          </a:p>
        </p:txBody>
      </p:sp>
      <p:sp>
        <p:nvSpPr>
          <p:cNvPr id="48137" name="副標題 2"/>
          <p:cNvSpPr txBox="1">
            <a:spLocks noChangeArrowheads="1"/>
          </p:cNvSpPr>
          <p:nvPr/>
        </p:nvSpPr>
        <p:spPr bwMode="auto">
          <a:xfrm>
            <a:off x="4716463" y="6057900"/>
            <a:ext cx="28797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 b="1">
                <a:cs typeface="Arial" charset="0"/>
                <a:sym typeface="Arial" charset="0"/>
              </a:rPr>
              <a:t>E-MAIL : trueten@umail.hinet.net</a:t>
            </a:r>
            <a:endParaRPr lang="zh-TW" altLang="en-US"/>
          </a:p>
        </p:txBody>
      </p:sp>
      <p:sp>
        <p:nvSpPr>
          <p:cNvPr id="48138" name="副標題 2"/>
          <p:cNvSpPr txBox="1">
            <a:spLocks noChangeArrowheads="1"/>
          </p:cNvSpPr>
          <p:nvPr/>
        </p:nvSpPr>
        <p:spPr bwMode="auto">
          <a:xfrm>
            <a:off x="7164388" y="6210300"/>
            <a:ext cx="20161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 b="1">
                <a:cs typeface="Arial" charset="0"/>
                <a:sym typeface="Arial" charset="0"/>
              </a:rPr>
              <a:t>TEL:04-24063368</a:t>
            </a:r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0713"/>
            <a:ext cx="32480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22098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711325"/>
            <a:ext cx="2066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73088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00050"/>
            <a:ext cx="863917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15113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 noChangeAspect="1"/>
          </p:cNvGrpSpPr>
          <p:nvPr/>
        </p:nvGrpSpPr>
        <p:grpSpPr bwMode="auto">
          <a:xfrm>
            <a:off x="3779838" y="1268413"/>
            <a:ext cx="3956050" cy="3727450"/>
            <a:chOff x="0" y="0"/>
            <a:chExt cx="3956124" cy="3726577"/>
          </a:xfrm>
        </p:grpSpPr>
        <p:pic>
          <p:nvPicPr>
            <p:cNvPr id="92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1480"/>
              <a:ext cx="356235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2071"/>
              <a:ext cx="35623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64540"/>
              <a:ext cx="23050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" y="3202702"/>
              <a:ext cx="962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05" y="3202702"/>
              <a:ext cx="1368946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128" y="3239463"/>
              <a:ext cx="92392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56124" cy="86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196975"/>
            <a:ext cx="1725612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9375"/>
            <a:ext cx="38052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254375"/>
            <a:ext cx="35623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63825"/>
            <a:ext cx="35623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167188"/>
            <a:ext cx="2305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705350"/>
            <a:ext cx="96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0535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41863"/>
            <a:ext cx="9239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357563"/>
            <a:ext cx="95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3303588"/>
            <a:ext cx="11128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4786313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4800600"/>
            <a:ext cx="5619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157255221</TotalTime>
  <Pages>0</Pages>
  <Words>497</Words>
  <Characters>0</Characters>
  <Application>Microsoft Office PowerPoint</Application>
  <DocSecurity>0</DocSecurity>
  <PresentationFormat>如螢幕大小 (4:3)</PresentationFormat>
  <Lines>0</Lines>
  <Paragraphs>129</Paragraphs>
  <Slides>48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灌溉 峻溝水力發電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半圓形葉片構造示意圖</vt:lpstr>
      <vt:lpstr>模擬分析邊界設定</vt:lpstr>
      <vt:lpstr>流場分析結果-流線圖</vt:lpstr>
      <vt:lpstr>流場分析結果-流速方向圖</vt:lpstr>
      <vt:lpstr>流場分析結果</vt:lpstr>
      <vt:lpstr>流場分析結果</vt:lpstr>
      <vt:lpstr>流場分析結果-流線圖</vt:lpstr>
      <vt:lpstr>流場分析結果-流速方向圖</vt:lpstr>
      <vt:lpstr>流場分析結果</vt:lpstr>
      <vt:lpstr>流場分析結果</vt:lpstr>
      <vt:lpstr>流場分析結果-流線圖</vt:lpstr>
      <vt:lpstr>流場分析結果-流速方向圖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感謝各位的聆聽</vt:lpstr>
    </vt:vector>
  </TitlesOfParts>
  <Company>trueten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lu</dc:creator>
  <cp:lastModifiedBy>True Ten</cp:lastModifiedBy>
  <cp:revision>371</cp:revision>
  <cp:lastPrinted>1899-12-30T00:00:00Z</cp:lastPrinted>
  <dcterms:created xsi:type="dcterms:W3CDTF">2012-12-13T14:11:00Z</dcterms:created>
  <dcterms:modified xsi:type="dcterms:W3CDTF">2015-02-12T02:32:54Z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1028-6.6.0.2462</vt:lpwstr>
  </property>
</Properties>
</file>